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66" r:id="rId2"/>
    <p:sldId id="276" r:id="rId3"/>
    <p:sldId id="259" r:id="rId4"/>
    <p:sldId id="319" r:id="rId5"/>
    <p:sldId id="315" r:id="rId6"/>
    <p:sldId id="321" r:id="rId7"/>
    <p:sldId id="322" r:id="rId8"/>
    <p:sldId id="275" r:id="rId9"/>
    <p:sldId id="258" r:id="rId10"/>
    <p:sldId id="312" r:id="rId11"/>
    <p:sldId id="318" r:id="rId12"/>
    <p:sldId id="317" r:id="rId13"/>
    <p:sldId id="316" r:id="rId14"/>
    <p:sldId id="305" r:id="rId15"/>
    <p:sldId id="291" r:id="rId16"/>
    <p:sldId id="277" r:id="rId17"/>
    <p:sldId id="272" r:id="rId18"/>
    <p:sldId id="280" r:id="rId19"/>
    <p:sldId id="281" r:id="rId20"/>
    <p:sldId id="313" r:id="rId21"/>
    <p:sldId id="282" r:id="rId22"/>
    <p:sldId id="320" r:id="rId23"/>
    <p:sldId id="267" r:id="rId24"/>
    <p:sldId id="283" r:id="rId25"/>
    <p:sldId id="300" r:id="rId26"/>
    <p:sldId id="311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0FF"/>
    <a:srgbClr val="D72726"/>
    <a:srgbClr val="2E9D2A"/>
    <a:srgbClr val="2B9927"/>
    <a:srgbClr val="FE7F13"/>
    <a:srgbClr val="000013"/>
    <a:srgbClr val="8A574B"/>
    <a:srgbClr val="9165B9"/>
    <a:srgbClr val="D72627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5"/>
    <p:restoredTop sz="94645"/>
  </p:normalViewPr>
  <p:slideViewPr>
    <p:cSldViewPr snapToGrid="0" snapToObjects="1">
      <p:cViewPr varScale="1">
        <p:scale>
          <a:sx n="105" d="100"/>
          <a:sy n="105" d="100"/>
        </p:scale>
        <p:origin x="192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5/1/21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2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05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87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5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43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79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53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05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48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1561269" y="876693"/>
            <a:ext cx="893751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1 MAYO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774347" y="0"/>
            <a:ext cx="10187661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POR FECHA DE FALLECIMIENTO </a:t>
            </a:r>
            <a:r>
              <a:rPr lang="en-US" sz="2800" dirty="0"/>
              <a:t>con COVID19 </a:t>
            </a:r>
            <a:r>
              <a:rPr lang="en-US" sz="2800" dirty="0" err="1"/>
              <a:t>como</a:t>
            </a:r>
            <a:r>
              <a:rPr lang="en-US" sz="2800" dirty="0"/>
              <a:t> causa de </a:t>
            </a:r>
            <a:r>
              <a:rPr lang="en-US" sz="2800" dirty="0" err="1"/>
              <a:t>muerte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DA5CB-4C4C-BB4B-8422-830F036A5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9" y="1254177"/>
            <a:ext cx="5977072" cy="4929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592DEF-ACED-F940-93EE-E9D834474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152" y="1249601"/>
            <a:ext cx="5654114" cy="481183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62BB991-6941-1A4A-9265-662258EBE0EB}"/>
              </a:ext>
            </a:extLst>
          </p:cNvPr>
          <p:cNvSpPr/>
          <p:nvPr/>
        </p:nvSpPr>
        <p:spPr>
          <a:xfrm rot="300608">
            <a:off x="4124758" y="1650851"/>
            <a:ext cx="1492212" cy="9819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758952-FD10-194E-BC0F-30F6A96B3029}"/>
              </a:ext>
            </a:extLst>
          </p:cNvPr>
          <p:cNvSpPr/>
          <p:nvPr/>
        </p:nvSpPr>
        <p:spPr>
          <a:xfrm rot="21229552">
            <a:off x="9692556" y="1567582"/>
            <a:ext cx="1492212" cy="9819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2685102" y="979721"/>
            <a:ext cx="189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SABADO 24 ABRIL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AB501-A2DF-7D4D-9D96-886CF39AED60}"/>
              </a:ext>
            </a:extLst>
          </p:cNvPr>
          <p:cNvSpPr txBox="1"/>
          <p:nvPr/>
        </p:nvSpPr>
        <p:spPr>
          <a:xfrm>
            <a:off x="8316757" y="970290"/>
            <a:ext cx="181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SABADO 1 MAYO</a:t>
            </a:r>
          </a:p>
        </p:txBody>
      </p:sp>
    </p:spTree>
    <p:extLst>
      <p:ext uri="{BB962C8B-B14F-4D97-AF65-F5344CB8AC3E}">
        <p14:creationId xmlns:p14="http://schemas.microsoft.com/office/powerpoint/2010/main" val="2555437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774347" y="0"/>
            <a:ext cx="10187661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POR FECHA DE FALLECIMIENTO </a:t>
            </a:r>
            <a:r>
              <a:rPr lang="en-US" sz="2800" dirty="0"/>
              <a:t>con COVID19 </a:t>
            </a:r>
            <a:r>
              <a:rPr lang="en-US" sz="2800" dirty="0" err="1"/>
              <a:t>como</a:t>
            </a:r>
            <a:r>
              <a:rPr lang="en-US" sz="2800" dirty="0"/>
              <a:t> causa de </a:t>
            </a:r>
            <a:r>
              <a:rPr lang="en-US" sz="2800" dirty="0" err="1"/>
              <a:t>muerte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6CFB04-FE4C-CE48-9CA7-AA96F8F0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074" y="871894"/>
            <a:ext cx="6193533" cy="554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6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371F7B-531B-F640-8A15-6E086F8F2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8" y="1015663"/>
            <a:ext cx="7919157" cy="50555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774347" y="0"/>
            <a:ext cx="10187661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POR FECHA DE FALLECIMIENTO </a:t>
            </a:r>
            <a:r>
              <a:rPr lang="en-US" sz="2800" dirty="0"/>
              <a:t>con COVID19 </a:t>
            </a:r>
            <a:r>
              <a:rPr lang="en-US" sz="2800" dirty="0" err="1"/>
              <a:t>como</a:t>
            </a:r>
            <a:r>
              <a:rPr lang="en-US" sz="2800" dirty="0"/>
              <a:t> causa de </a:t>
            </a:r>
            <a:r>
              <a:rPr lang="en-US" sz="2800" dirty="0" err="1"/>
              <a:t>muerte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0F12C-5BA1-6541-AE5F-7F59B299CE54}"/>
              </a:ext>
            </a:extLst>
          </p:cNvPr>
          <p:cNvSpPr txBox="1"/>
          <p:nvPr/>
        </p:nvSpPr>
        <p:spPr>
          <a:xfrm>
            <a:off x="6279934" y="1429554"/>
            <a:ext cx="3111929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E7F13"/>
                </a:solidFill>
              </a:rPr>
              <a:t>Totales</a:t>
            </a:r>
            <a:r>
              <a:rPr lang="en-US" sz="2400" b="1" dirty="0">
                <a:solidFill>
                  <a:srgbClr val="FE7F13"/>
                </a:solidFill>
              </a:rPr>
              <a:t> COVID19</a:t>
            </a:r>
          </a:p>
          <a:p>
            <a:r>
              <a:rPr lang="en-US" sz="2000" b="1" dirty="0" err="1">
                <a:solidFill>
                  <a:srgbClr val="FE7F13"/>
                </a:solidFill>
              </a:rPr>
              <a:t>Confirmados</a:t>
            </a:r>
            <a:r>
              <a:rPr lang="en-US" sz="2000" b="1" dirty="0">
                <a:solidFill>
                  <a:srgbClr val="FE7F13"/>
                </a:solidFill>
              </a:rPr>
              <a:t> + </a:t>
            </a:r>
            <a:r>
              <a:rPr lang="en-US" sz="2000" b="1" dirty="0" err="1">
                <a:solidFill>
                  <a:srgbClr val="FE7F13"/>
                </a:solidFill>
              </a:rPr>
              <a:t>sospechosos</a:t>
            </a:r>
            <a:endParaRPr lang="en-US" sz="2000" b="1" dirty="0">
              <a:solidFill>
                <a:srgbClr val="FE7F1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9563E1-2D8F-314F-A413-FECA079594B9}"/>
              </a:ext>
            </a:extLst>
          </p:cNvPr>
          <p:cNvSpPr txBox="1"/>
          <p:nvPr/>
        </p:nvSpPr>
        <p:spPr>
          <a:xfrm>
            <a:off x="6364774" y="2403981"/>
            <a:ext cx="3111929" cy="1692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2E9D2A"/>
                </a:solidFill>
              </a:rPr>
              <a:t>Fallecidos</a:t>
            </a:r>
            <a:r>
              <a:rPr lang="en-US" sz="2400" b="1" dirty="0">
                <a:solidFill>
                  <a:srgbClr val="2E9D2A"/>
                </a:solidFill>
              </a:rPr>
              <a:t> COVID19</a:t>
            </a:r>
          </a:p>
          <a:p>
            <a:r>
              <a:rPr lang="en-US" sz="2000" b="1" dirty="0" err="1">
                <a:solidFill>
                  <a:srgbClr val="2E9D2A"/>
                </a:solidFill>
              </a:rPr>
              <a:t>Confirmados</a:t>
            </a:r>
            <a:endParaRPr lang="en-US" sz="2000" b="1" dirty="0">
              <a:solidFill>
                <a:srgbClr val="2E9D2A"/>
              </a:solidFill>
            </a:endParaRPr>
          </a:p>
          <a:p>
            <a:endParaRPr lang="en-US" sz="2000" b="1" dirty="0">
              <a:solidFill>
                <a:srgbClr val="2E9D2A"/>
              </a:solidFill>
            </a:endParaRPr>
          </a:p>
          <a:p>
            <a:endParaRPr lang="en-US" sz="2000" b="1" dirty="0">
              <a:solidFill>
                <a:srgbClr val="2E9D2A"/>
              </a:solidFill>
            </a:endParaRPr>
          </a:p>
          <a:p>
            <a:endParaRPr lang="en-US" sz="2000" b="1" dirty="0">
              <a:solidFill>
                <a:srgbClr val="2E9D2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EF656-EBA4-C144-A417-7BF62BB1D060}"/>
              </a:ext>
            </a:extLst>
          </p:cNvPr>
          <p:cNvSpPr txBox="1"/>
          <p:nvPr/>
        </p:nvSpPr>
        <p:spPr>
          <a:xfrm>
            <a:off x="6404705" y="4328474"/>
            <a:ext cx="371248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D72726"/>
                </a:solidFill>
              </a:rPr>
              <a:t>Fallecidos</a:t>
            </a:r>
            <a:r>
              <a:rPr lang="en-US" sz="2400" b="1" dirty="0">
                <a:solidFill>
                  <a:srgbClr val="D72726"/>
                </a:solidFill>
              </a:rPr>
              <a:t> COVID19</a:t>
            </a:r>
          </a:p>
          <a:p>
            <a:r>
              <a:rPr lang="en-US" sz="2000" b="1" dirty="0">
                <a:solidFill>
                  <a:srgbClr val="D72726"/>
                </a:solidFill>
              </a:rPr>
              <a:t>No </a:t>
            </a:r>
            <a:r>
              <a:rPr lang="en-US" sz="2000" b="1" dirty="0" err="1">
                <a:solidFill>
                  <a:srgbClr val="D72726"/>
                </a:solidFill>
              </a:rPr>
              <a:t>confirmados</a:t>
            </a:r>
            <a:r>
              <a:rPr lang="en-US" sz="2000" b="1" dirty="0">
                <a:solidFill>
                  <a:srgbClr val="D72726"/>
                </a:solidFill>
              </a:rPr>
              <a:t> (</a:t>
            </a:r>
            <a:r>
              <a:rPr lang="en-US" sz="2000" b="1" dirty="0" err="1">
                <a:solidFill>
                  <a:srgbClr val="D72726"/>
                </a:solidFill>
              </a:rPr>
              <a:t>sospechosos</a:t>
            </a:r>
            <a:r>
              <a:rPr lang="en-US" sz="2000" b="1" dirty="0">
                <a:solidFill>
                  <a:srgbClr val="D72726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8022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3DE43-7D3F-A44B-B0F8-C16A6CE70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986" y="1322569"/>
            <a:ext cx="7864770" cy="47884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774347" y="0"/>
            <a:ext cx="10187661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POR FECHA DE FALLECIMIENTO </a:t>
            </a:r>
            <a:r>
              <a:rPr lang="en-US" sz="2800" dirty="0"/>
              <a:t>con COVID19 </a:t>
            </a:r>
            <a:r>
              <a:rPr lang="en-US" sz="2800" dirty="0" err="1"/>
              <a:t>como</a:t>
            </a:r>
            <a:r>
              <a:rPr lang="en-US" sz="2800" dirty="0"/>
              <a:t> causa de </a:t>
            </a:r>
            <a:r>
              <a:rPr lang="en-US" sz="2800" dirty="0" err="1"/>
              <a:t>muerte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0F12C-5BA1-6541-AE5F-7F59B299CE54}"/>
              </a:ext>
            </a:extLst>
          </p:cNvPr>
          <p:cNvSpPr txBox="1"/>
          <p:nvPr/>
        </p:nvSpPr>
        <p:spPr>
          <a:xfrm>
            <a:off x="6279934" y="1429554"/>
            <a:ext cx="3111929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E7F13"/>
                </a:solidFill>
              </a:rPr>
              <a:t>Totales</a:t>
            </a:r>
            <a:r>
              <a:rPr lang="en-US" sz="2400" b="1" dirty="0">
                <a:solidFill>
                  <a:srgbClr val="FE7F13"/>
                </a:solidFill>
              </a:rPr>
              <a:t> COVID19</a:t>
            </a:r>
          </a:p>
          <a:p>
            <a:r>
              <a:rPr lang="en-US" sz="2000" b="1" dirty="0" err="1">
                <a:solidFill>
                  <a:srgbClr val="FE7F13"/>
                </a:solidFill>
              </a:rPr>
              <a:t>Confirmados</a:t>
            </a:r>
            <a:r>
              <a:rPr lang="en-US" sz="2000" b="1" dirty="0">
                <a:solidFill>
                  <a:srgbClr val="FE7F13"/>
                </a:solidFill>
              </a:rPr>
              <a:t> + </a:t>
            </a:r>
            <a:r>
              <a:rPr lang="en-US" sz="2000" b="1" dirty="0" err="1">
                <a:solidFill>
                  <a:srgbClr val="FE7F13"/>
                </a:solidFill>
              </a:rPr>
              <a:t>sospechosos</a:t>
            </a:r>
            <a:endParaRPr lang="en-US" sz="2000" b="1" dirty="0">
              <a:solidFill>
                <a:srgbClr val="FE7F1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9563E1-2D8F-314F-A413-FECA079594B9}"/>
              </a:ext>
            </a:extLst>
          </p:cNvPr>
          <p:cNvSpPr txBox="1"/>
          <p:nvPr/>
        </p:nvSpPr>
        <p:spPr>
          <a:xfrm>
            <a:off x="6364774" y="2403981"/>
            <a:ext cx="3111929" cy="1692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2E9D2A"/>
                </a:solidFill>
              </a:rPr>
              <a:t>Fallecidos</a:t>
            </a:r>
            <a:r>
              <a:rPr lang="en-US" sz="2400" b="1" dirty="0">
                <a:solidFill>
                  <a:srgbClr val="2E9D2A"/>
                </a:solidFill>
              </a:rPr>
              <a:t> COVID19</a:t>
            </a:r>
          </a:p>
          <a:p>
            <a:r>
              <a:rPr lang="en-US" sz="2000" b="1" dirty="0" err="1">
                <a:solidFill>
                  <a:srgbClr val="2E9D2A"/>
                </a:solidFill>
              </a:rPr>
              <a:t>Confirmados</a:t>
            </a:r>
            <a:endParaRPr lang="en-US" sz="2000" b="1" dirty="0">
              <a:solidFill>
                <a:srgbClr val="2E9D2A"/>
              </a:solidFill>
            </a:endParaRPr>
          </a:p>
          <a:p>
            <a:endParaRPr lang="en-US" sz="2000" b="1" dirty="0">
              <a:solidFill>
                <a:srgbClr val="2E9D2A"/>
              </a:solidFill>
            </a:endParaRPr>
          </a:p>
          <a:p>
            <a:endParaRPr lang="en-US" sz="2000" b="1" dirty="0">
              <a:solidFill>
                <a:srgbClr val="2E9D2A"/>
              </a:solidFill>
            </a:endParaRPr>
          </a:p>
          <a:p>
            <a:endParaRPr lang="en-US" sz="2000" b="1" dirty="0">
              <a:solidFill>
                <a:srgbClr val="2E9D2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EF656-EBA4-C144-A417-7BF62BB1D060}"/>
              </a:ext>
            </a:extLst>
          </p:cNvPr>
          <p:cNvSpPr txBox="1"/>
          <p:nvPr/>
        </p:nvSpPr>
        <p:spPr>
          <a:xfrm>
            <a:off x="6404705" y="4328474"/>
            <a:ext cx="371248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D72726"/>
                </a:solidFill>
              </a:rPr>
              <a:t>Fallecidos</a:t>
            </a:r>
            <a:r>
              <a:rPr lang="en-US" sz="2400" b="1" dirty="0">
                <a:solidFill>
                  <a:srgbClr val="D72726"/>
                </a:solidFill>
              </a:rPr>
              <a:t> COVID19</a:t>
            </a:r>
          </a:p>
          <a:p>
            <a:r>
              <a:rPr lang="en-US" sz="2000" b="1" dirty="0">
                <a:solidFill>
                  <a:srgbClr val="D72726"/>
                </a:solidFill>
              </a:rPr>
              <a:t>No </a:t>
            </a:r>
            <a:r>
              <a:rPr lang="en-US" sz="2000" b="1" dirty="0" err="1">
                <a:solidFill>
                  <a:srgbClr val="D72726"/>
                </a:solidFill>
              </a:rPr>
              <a:t>confirmados</a:t>
            </a:r>
            <a:r>
              <a:rPr lang="en-US" sz="2000" b="1" dirty="0">
                <a:solidFill>
                  <a:srgbClr val="D72726"/>
                </a:solidFill>
              </a:rPr>
              <a:t> (</a:t>
            </a:r>
            <a:r>
              <a:rPr lang="en-US" sz="2000" b="1" dirty="0" err="1">
                <a:solidFill>
                  <a:srgbClr val="D72726"/>
                </a:solidFill>
              </a:rPr>
              <a:t>sospechosos</a:t>
            </a:r>
            <a:r>
              <a:rPr lang="en-US" sz="2000" b="1" dirty="0">
                <a:solidFill>
                  <a:srgbClr val="D72726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8313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774347" y="0"/>
            <a:ext cx="10187661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POR FECHA DE FALLECIMIENTO </a:t>
            </a:r>
            <a:r>
              <a:rPr lang="en-US" sz="2800" dirty="0"/>
              <a:t>con COVID19 </a:t>
            </a:r>
            <a:r>
              <a:rPr lang="en-US" sz="2800" dirty="0" err="1"/>
              <a:t>como</a:t>
            </a:r>
            <a:r>
              <a:rPr lang="en-US" sz="2800" dirty="0"/>
              <a:t> causa de </a:t>
            </a:r>
            <a:r>
              <a:rPr lang="en-US" sz="2800" dirty="0" err="1"/>
              <a:t>muerte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F53BAA-AC73-7A4F-85B5-F36072210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153228"/>
            <a:ext cx="8542879" cy="5264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30F12C-5BA1-6541-AE5F-7F59B299CE54}"/>
              </a:ext>
            </a:extLst>
          </p:cNvPr>
          <p:cNvSpPr txBox="1"/>
          <p:nvPr/>
        </p:nvSpPr>
        <p:spPr>
          <a:xfrm>
            <a:off x="6977517" y="1489973"/>
            <a:ext cx="3111929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D72627"/>
                </a:solidFill>
              </a:rPr>
              <a:t>Totales</a:t>
            </a:r>
            <a:r>
              <a:rPr lang="en-US" sz="2400" b="1" dirty="0">
                <a:solidFill>
                  <a:srgbClr val="D72627"/>
                </a:solidFill>
              </a:rPr>
              <a:t> COVID19</a:t>
            </a:r>
          </a:p>
          <a:p>
            <a:r>
              <a:rPr lang="en-US" sz="2000" b="1" dirty="0" err="1">
                <a:solidFill>
                  <a:srgbClr val="D72627"/>
                </a:solidFill>
              </a:rPr>
              <a:t>Confirmados</a:t>
            </a:r>
            <a:r>
              <a:rPr lang="en-US" sz="2000" b="1" dirty="0">
                <a:solidFill>
                  <a:srgbClr val="D72627"/>
                </a:solidFill>
              </a:rPr>
              <a:t> + </a:t>
            </a:r>
            <a:r>
              <a:rPr lang="en-US" sz="2000" b="1" dirty="0" err="1">
                <a:solidFill>
                  <a:srgbClr val="D72627"/>
                </a:solidFill>
              </a:rPr>
              <a:t>sospechosos</a:t>
            </a:r>
            <a:endParaRPr lang="en-US" sz="2000" b="1" dirty="0">
              <a:solidFill>
                <a:srgbClr val="D72627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9563E1-2D8F-314F-A413-FECA079594B9}"/>
              </a:ext>
            </a:extLst>
          </p:cNvPr>
          <p:cNvSpPr txBox="1"/>
          <p:nvPr/>
        </p:nvSpPr>
        <p:spPr>
          <a:xfrm>
            <a:off x="6977516" y="2562631"/>
            <a:ext cx="3111929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9165B9"/>
                </a:solidFill>
              </a:rPr>
              <a:t>Fallecidos</a:t>
            </a:r>
            <a:r>
              <a:rPr lang="en-US" sz="2400" b="1" dirty="0">
                <a:solidFill>
                  <a:srgbClr val="9165B9"/>
                </a:solidFill>
              </a:rPr>
              <a:t> COVID19</a:t>
            </a:r>
          </a:p>
          <a:p>
            <a:r>
              <a:rPr lang="en-US" sz="2000" b="1" dirty="0" err="1">
                <a:solidFill>
                  <a:srgbClr val="9165B9"/>
                </a:solidFill>
              </a:rPr>
              <a:t>Confirmados</a:t>
            </a:r>
            <a:endParaRPr lang="en-US" sz="2000" b="1" dirty="0">
              <a:solidFill>
                <a:srgbClr val="9165B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EF656-EBA4-C144-A417-7BF62BB1D060}"/>
              </a:ext>
            </a:extLst>
          </p:cNvPr>
          <p:cNvSpPr txBox="1"/>
          <p:nvPr/>
        </p:nvSpPr>
        <p:spPr>
          <a:xfrm>
            <a:off x="6977516" y="4356754"/>
            <a:ext cx="371248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8A574B"/>
                </a:solidFill>
              </a:rPr>
              <a:t>Fallecidos</a:t>
            </a:r>
            <a:r>
              <a:rPr lang="en-US" sz="2400" b="1" dirty="0">
                <a:solidFill>
                  <a:srgbClr val="8A574B"/>
                </a:solidFill>
              </a:rPr>
              <a:t> COVID19</a:t>
            </a:r>
          </a:p>
          <a:p>
            <a:r>
              <a:rPr lang="en-US" sz="2000" b="1" dirty="0">
                <a:solidFill>
                  <a:srgbClr val="8A574B"/>
                </a:solidFill>
              </a:rPr>
              <a:t>No </a:t>
            </a:r>
            <a:r>
              <a:rPr lang="en-US" sz="2000" b="1" dirty="0" err="1">
                <a:solidFill>
                  <a:srgbClr val="8A574B"/>
                </a:solidFill>
              </a:rPr>
              <a:t>confirmados</a:t>
            </a:r>
            <a:r>
              <a:rPr lang="en-US" sz="2000" b="1" dirty="0">
                <a:solidFill>
                  <a:srgbClr val="8A574B"/>
                </a:solidFill>
              </a:rPr>
              <a:t> (</a:t>
            </a:r>
            <a:r>
              <a:rPr lang="en-US" sz="2000" b="1" dirty="0" err="1">
                <a:solidFill>
                  <a:srgbClr val="8A574B"/>
                </a:solidFill>
              </a:rPr>
              <a:t>sospechosos</a:t>
            </a:r>
            <a:r>
              <a:rPr lang="en-US" sz="2000" b="1" dirty="0">
                <a:solidFill>
                  <a:srgbClr val="8A574B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4177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CF60B9-1B67-EC49-AADC-5FEDE5C5D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8" y="165100"/>
            <a:ext cx="11337056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74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1D4EB0-3145-C648-8BE8-08576F8A6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86" y="1225337"/>
            <a:ext cx="5700202" cy="4625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61410E-36BC-5348-8ED5-ABA3511377E4}"/>
              </a:ext>
            </a:extLst>
          </p:cNvPr>
          <p:cNvCxnSpPr>
            <a:cxnSpLocks/>
          </p:cNvCxnSpPr>
          <p:nvPr/>
        </p:nvCxnSpPr>
        <p:spPr>
          <a:xfrm>
            <a:off x="1054548" y="4397416"/>
            <a:ext cx="46298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067777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SEMANALES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C0DDB6-D212-E84D-9F03-A65A8ADB10D3}"/>
              </a:ext>
            </a:extLst>
          </p:cNvPr>
          <p:cNvSpPr/>
          <p:nvPr/>
        </p:nvSpPr>
        <p:spPr>
          <a:xfrm>
            <a:off x="1054548" y="5147035"/>
            <a:ext cx="4629814" cy="21681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B9F0E4-0F3A-5F42-AF77-D8CE4936D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777" y="1225336"/>
            <a:ext cx="5788388" cy="462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11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3427592" y="4317"/>
            <a:ext cx="569136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CDC7F9-4F71-694C-833F-8EE7DF95C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835" y="589092"/>
            <a:ext cx="7551495" cy="59214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26E268-35F6-9044-BBEF-65E754A0E8E3}"/>
              </a:ext>
            </a:extLst>
          </p:cNvPr>
          <p:cNvSpPr/>
          <p:nvPr/>
        </p:nvSpPr>
        <p:spPr>
          <a:xfrm>
            <a:off x="3451976" y="5037307"/>
            <a:ext cx="5862712" cy="8026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8E0F37-C1F4-104F-B96F-158BFD60B2E7}"/>
              </a:ext>
            </a:extLst>
          </p:cNvPr>
          <p:cNvCxnSpPr>
            <a:cxnSpLocks/>
          </p:cNvCxnSpPr>
          <p:nvPr/>
        </p:nvCxnSpPr>
        <p:spPr>
          <a:xfrm>
            <a:off x="3427592" y="3825642"/>
            <a:ext cx="58749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168769-10F4-EE4C-9A71-B878603EC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701" y="589092"/>
            <a:ext cx="7008698" cy="5637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3427592" y="4317"/>
            <a:ext cx="569136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D1AEE5-22F7-EE44-9ECD-2CFB3F711B9D}"/>
              </a:ext>
            </a:extLst>
          </p:cNvPr>
          <p:cNvCxnSpPr>
            <a:cxnSpLocks/>
          </p:cNvCxnSpPr>
          <p:nvPr/>
        </p:nvCxnSpPr>
        <p:spPr>
          <a:xfrm>
            <a:off x="3335823" y="3703722"/>
            <a:ext cx="58749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5CD086-BC19-C545-9D04-A20D201ACA2E}"/>
              </a:ext>
            </a:extLst>
          </p:cNvPr>
          <p:cNvCxnSpPr>
            <a:cxnSpLocks/>
          </p:cNvCxnSpPr>
          <p:nvPr/>
        </p:nvCxnSpPr>
        <p:spPr>
          <a:xfrm>
            <a:off x="3335823" y="1810508"/>
            <a:ext cx="58749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905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877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POR REGIONES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4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069869"/>
            <a:ext cx="473094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INCIDENCIA </a:t>
            </a:r>
          </a:p>
          <a:p>
            <a:pPr algn="ctr"/>
            <a:r>
              <a:rPr lang="en-US" sz="2000" dirty="0" err="1"/>
              <a:t>Promedio</a:t>
            </a:r>
            <a:r>
              <a:rPr lang="en-US" sz="2000" dirty="0"/>
              <a:t> </a:t>
            </a:r>
            <a:r>
              <a:rPr lang="en-US" sz="2000" dirty="0" err="1"/>
              <a:t>casos</a:t>
            </a:r>
            <a:r>
              <a:rPr lang="en-US" sz="2000" dirty="0"/>
              <a:t> </a:t>
            </a:r>
            <a:r>
              <a:rPr lang="en-US" sz="2000" dirty="0" err="1"/>
              <a:t>diarios</a:t>
            </a:r>
            <a:r>
              <a:rPr lang="en-US" sz="2000" dirty="0"/>
              <a:t> x 100 mil </a:t>
            </a:r>
            <a:r>
              <a:rPr lang="en-US" sz="2000" dirty="0" err="1"/>
              <a:t>habs</a:t>
            </a:r>
            <a:r>
              <a:rPr lang="en-US" sz="20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4621981" y="1069869"/>
            <a:ext cx="35051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TESTS SEMANALES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A596F-4FCC-1D42-99C1-A6BE22358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34" y="2082555"/>
            <a:ext cx="3931406" cy="3172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1D40ED-C4CA-074A-83B8-9BAEF814D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853" y="2082555"/>
            <a:ext cx="3953321" cy="31721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E19DB7-EFCE-814B-9E3D-9EF3F553C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3279" y="2085086"/>
            <a:ext cx="3945911" cy="31696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E30298-518A-F84D-B417-98AC2D9AB369}"/>
              </a:ext>
            </a:extLst>
          </p:cNvPr>
          <p:cNvSpPr txBox="1"/>
          <p:nvPr/>
        </p:nvSpPr>
        <p:spPr>
          <a:xfrm>
            <a:off x="8686807" y="1117396"/>
            <a:ext cx="35051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POOSITIVIDAD SEMANAL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91199-3E83-0949-82C4-CCC6D2674FF6}"/>
              </a:ext>
            </a:extLst>
          </p:cNvPr>
          <p:cNvSpPr txBox="1"/>
          <p:nvPr/>
        </p:nvSpPr>
        <p:spPr>
          <a:xfrm>
            <a:off x="4331395" y="208095"/>
            <a:ext cx="4086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REGIÓN METROPOLITANA</a:t>
            </a:r>
          </a:p>
        </p:txBody>
      </p:sp>
    </p:spTree>
    <p:extLst>
      <p:ext uri="{BB962C8B-B14F-4D97-AF65-F5344CB8AC3E}">
        <p14:creationId xmlns:p14="http://schemas.microsoft.com/office/powerpoint/2010/main" val="1997695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39656-E9AA-6543-A8B9-BEFC3F3F3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278" y="606572"/>
            <a:ext cx="9800573" cy="59073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74C901-75E8-B842-971B-C98FBAD5D387}"/>
              </a:ext>
            </a:extLst>
          </p:cNvPr>
          <p:cNvSpPr/>
          <p:nvPr/>
        </p:nvSpPr>
        <p:spPr>
          <a:xfrm>
            <a:off x="1206631" y="3799002"/>
            <a:ext cx="2714919" cy="2714919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A74F0-C53B-A443-96DF-43597F502F1C}"/>
              </a:ext>
            </a:extLst>
          </p:cNvPr>
          <p:cNvSpPr txBox="1"/>
          <p:nvPr/>
        </p:nvSpPr>
        <p:spPr>
          <a:xfrm>
            <a:off x="1855309" y="4703536"/>
            <a:ext cx="1407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4002791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276339-AE4B-5346-A66D-CDD254A25075}"/>
              </a:ext>
            </a:extLst>
          </p:cNvPr>
          <p:cNvSpPr txBox="1"/>
          <p:nvPr/>
        </p:nvSpPr>
        <p:spPr>
          <a:xfrm>
            <a:off x="618050" y="12515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632C9-8B0C-F940-8161-16B915E6E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498" y="709930"/>
            <a:ext cx="9627908" cy="5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10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8963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30 de Abril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D21C70-91E5-834F-87B7-B85FD9666F0B}"/>
              </a:ext>
            </a:extLst>
          </p:cNvPr>
          <p:cNvSpPr/>
          <p:nvPr/>
        </p:nvSpPr>
        <p:spPr>
          <a:xfrm>
            <a:off x="8041064" y="2337847"/>
            <a:ext cx="4081806" cy="2318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D03C1-0B33-3C41-AC30-33C57A60F74A}"/>
              </a:ext>
            </a:extLst>
          </p:cNvPr>
          <p:cNvSpPr/>
          <p:nvPr/>
        </p:nvSpPr>
        <p:spPr>
          <a:xfrm>
            <a:off x="7971934" y="2241940"/>
            <a:ext cx="4150936" cy="225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C5DDF3-6245-114F-A8BD-3E6A2A6EDCF4}"/>
              </a:ext>
            </a:extLst>
          </p:cNvPr>
          <p:cNvSpPr/>
          <p:nvPr/>
        </p:nvSpPr>
        <p:spPr>
          <a:xfrm>
            <a:off x="8446416" y="1924376"/>
            <a:ext cx="3676454" cy="2572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95E5A0-752E-A947-8940-FDB15E099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64" y="572612"/>
            <a:ext cx="12089972" cy="55843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288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3617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RESUMEN SEMANAL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D7BE9-9058-7542-BFD7-975CC9BA5004}"/>
              </a:ext>
            </a:extLst>
          </p:cNvPr>
          <p:cNvSpPr txBox="1"/>
          <p:nvPr/>
        </p:nvSpPr>
        <p:spPr>
          <a:xfrm>
            <a:off x="202231" y="1095081"/>
            <a:ext cx="1194006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Hospitalizaciones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UCI: </a:t>
            </a:r>
            <a:r>
              <a:rPr lang="en-US" sz="3200" b="1" dirty="0">
                <a:solidFill>
                  <a:srgbClr val="FF0000"/>
                </a:solidFill>
              </a:rPr>
              <a:t>ALTO y RECIÉN HAY INDICIOS DE BAJA</a:t>
            </a:r>
          </a:p>
          <a:p>
            <a:endParaRPr lang="en-US" sz="3200" dirty="0"/>
          </a:p>
          <a:p>
            <a:r>
              <a:rPr lang="en-US" sz="3200" dirty="0" err="1"/>
              <a:t>Nuevos</a:t>
            </a:r>
            <a:r>
              <a:rPr lang="en-US" sz="3200" dirty="0"/>
              <a:t> </a:t>
            </a:r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ALTO</a:t>
            </a:r>
          </a:p>
          <a:p>
            <a:endParaRPr lang="en-US" sz="3200" dirty="0"/>
          </a:p>
          <a:p>
            <a:r>
              <a:rPr lang="en-US" sz="3200" dirty="0" err="1"/>
              <a:t>Nuevos</a:t>
            </a:r>
            <a:r>
              <a:rPr lang="en-US" sz="3200" dirty="0"/>
              <a:t> </a:t>
            </a:r>
            <a:r>
              <a:rPr lang="en-US" sz="3200" dirty="0" err="1"/>
              <a:t>casos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ALTO (BAJA EN PARTE POR MENOS TESTS)</a:t>
            </a:r>
            <a:br>
              <a:rPr lang="en-US" sz="3200" b="1" dirty="0">
                <a:solidFill>
                  <a:srgbClr val="FF0000"/>
                </a:solidFill>
              </a:rPr>
            </a:br>
            <a:endParaRPr lang="en-US" sz="3200" dirty="0"/>
          </a:p>
          <a:p>
            <a:r>
              <a:rPr lang="en-US" sz="3200" dirty="0" err="1"/>
              <a:t>Positividad</a:t>
            </a:r>
            <a:r>
              <a:rPr lang="en-US" sz="3200" dirty="0"/>
              <a:t> </a:t>
            </a:r>
            <a:r>
              <a:rPr lang="en-US" sz="3200" dirty="0" err="1"/>
              <a:t>semanal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ALTA Y BAJA LEVE EN CHILE (NO EN RM)</a:t>
            </a:r>
          </a:p>
          <a:p>
            <a:endParaRPr lang="en-US" sz="3200" dirty="0"/>
          </a:p>
          <a:p>
            <a:r>
              <a:rPr lang="en-US" sz="3200" dirty="0" err="1"/>
              <a:t>Vacunación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36% POBLACIÓN OBJETIVO CON 2ª </a:t>
            </a:r>
            <a:r>
              <a:rPr lang="en-US" sz="3200" b="1" dirty="0" err="1">
                <a:solidFill>
                  <a:srgbClr val="FF0000"/>
                </a:solidFill>
              </a:rPr>
              <a:t>Dosis</a:t>
            </a:r>
            <a:r>
              <a:rPr lang="en-US" sz="3200" b="1" dirty="0">
                <a:solidFill>
                  <a:srgbClr val="FF0000"/>
                </a:solidFill>
              </a:rPr>
              <a:t> + 14 </a:t>
            </a:r>
            <a:r>
              <a:rPr lang="en-US" sz="3200" b="1" dirty="0" err="1">
                <a:solidFill>
                  <a:srgbClr val="FF0000"/>
                </a:solidFill>
              </a:rPr>
              <a:t>días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231136" y="0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F137F9-F2CE-0841-AD91-ECA68E5A0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11" b="6845"/>
          <a:stretch/>
        </p:blipFill>
        <p:spPr>
          <a:xfrm>
            <a:off x="2231135" y="584774"/>
            <a:ext cx="7653211" cy="602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74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414272" y="0"/>
            <a:ext cx="966187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 &amp; NO COVID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02561A-2F14-5345-93BF-F7C7621957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1"/>
          <a:stretch/>
        </p:blipFill>
        <p:spPr>
          <a:xfrm>
            <a:off x="2593706" y="584775"/>
            <a:ext cx="7303008" cy="584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52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8A3258-6EA0-CB44-BCC6-50C250CF4052}"/>
              </a:ext>
            </a:extLst>
          </p:cNvPr>
          <p:cNvSpPr txBox="1"/>
          <p:nvPr/>
        </p:nvSpPr>
        <p:spPr>
          <a:xfrm>
            <a:off x="3107829" y="0"/>
            <a:ext cx="607006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Nivel</a:t>
            </a:r>
            <a:r>
              <a:rPr lang="en-US" sz="3200" dirty="0"/>
              <a:t> de </a:t>
            </a:r>
            <a:r>
              <a:rPr lang="en-US" sz="3200" dirty="0" err="1"/>
              <a:t>ocupación</a:t>
            </a:r>
            <a:r>
              <a:rPr lang="en-US" sz="3200" dirty="0"/>
              <a:t> de UCI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FC6C8-78B4-F54A-9362-3610E7F86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02" b="8043"/>
          <a:stretch/>
        </p:blipFill>
        <p:spPr>
          <a:xfrm>
            <a:off x="2370096" y="816864"/>
            <a:ext cx="7555071" cy="564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39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182B03-6E3B-EE4A-AC84-A0ED1AD22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224" y="1968727"/>
            <a:ext cx="9083040" cy="4448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07178A-0A1A-A648-A3A2-2CE127710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44" y="590296"/>
            <a:ext cx="3369056" cy="1203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9B451F-D854-CA4D-AA80-6F1879D36A94}"/>
              </a:ext>
            </a:extLst>
          </p:cNvPr>
          <p:cNvSpPr txBox="1"/>
          <p:nvPr/>
        </p:nvSpPr>
        <p:spPr>
          <a:xfrm>
            <a:off x="3877056" y="346980"/>
            <a:ext cx="65327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RECOMENDACIONES DE</a:t>
            </a:r>
          </a:p>
          <a:p>
            <a:pPr algn="ctr"/>
            <a:r>
              <a:rPr lang="en-US" sz="4400" dirty="0"/>
              <a:t> CONSEJO ASESOR COVID19</a:t>
            </a:r>
          </a:p>
        </p:txBody>
      </p:sp>
    </p:spTree>
    <p:extLst>
      <p:ext uri="{BB962C8B-B14F-4D97-AF65-F5344CB8AC3E}">
        <p14:creationId xmlns:p14="http://schemas.microsoft.com/office/powerpoint/2010/main" val="4046281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8A3258-6EA0-CB44-BCC6-50C250CF4052}"/>
              </a:ext>
            </a:extLst>
          </p:cNvPr>
          <p:cNvSpPr txBox="1"/>
          <p:nvPr/>
        </p:nvSpPr>
        <p:spPr>
          <a:xfrm>
            <a:off x="3107829" y="0"/>
            <a:ext cx="607006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Nivel</a:t>
            </a:r>
            <a:r>
              <a:rPr lang="en-US" sz="3200" dirty="0"/>
              <a:t> de </a:t>
            </a:r>
            <a:r>
              <a:rPr lang="en-US" sz="3200" dirty="0" err="1"/>
              <a:t>ocupación</a:t>
            </a:r>
            <a:r>
              <a:rPr lang="en-US" sz="3200" dirty="0"/>
              <a:t> de UCI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44201B-043E-8D41-97B9-7ECFF906E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42"/>
          <a:stretch/>
        </p:blipFill>
        <p:spPr>
          <a:xfrm>
            <a:off x="6608064" y="1377696"/>
            <a:ext cx="5583936" cy="4326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AA00B5-474D-6845-8BC3-9BBDE3F50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20" y="1377696"/>
            <a:ext cx="6392944" cy="4230625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3760F070-FD9A-9E4F-8900-5BF0F6363C6C}"/>
              </a:ext>
            </a:extLst>
          </p:cNvPr>
          <p:cNvSpPr/>
          <p:nvPr/>
        </p:nvSpPr>
        <p:spPr>
          <a:xfrm>
            <a:off x="5205984" y="2170176"/>
            <a:ext cx="280416" cy="196291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291E23-088A-934F-A80C-07547AD7B6EA}"/>
              </a:ext>
            </a:extLst>
          </p:cNvPr>
          <p:cNvSpPr txBox="1"/>
          <p:nvPr/>
        </p:nvSpPr>
        <p:spPr>
          <a:xfrm>
            <a:off x="5372368" y="2828466"/>
            <a:ext cx="1349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Más de</a:t>
            </a:r>
          </a:p>
          <a:p>
            <a:pPr algn="ctr"/>
            <a:r>
              <a:rPr lang="en-US" dirty="0"/>
              <a:t> 2000 camas</a:t>
            </a:r>
          </a:p>
        </p:txBody>
      </p:sp>
    </p:spTree>
    <p:extLst>
      <p:ext uri="{BB962C8B-B14F-4D97-AF65-F5344CB8AC3E}">
        <p14:creationId xmlns:p14="http://schemas.microsoft.com/office/powerpoint/2010/main" val="2227618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3FCCDC-0863-894E-B72A-7557D98E2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076" y="573756"/>
            <a:ext cx="7412736" cy="594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95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3921</TotalTime>
  <Words>568</Words>
  <Application>Microsoft Macintosh PowerPoint</Application>
  <PresentationFormat>Widescreen</PresentationFormat>
  <Paragraphs>112</Paragraphs>
  <Slides>27</Slides>
  <Notes>12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124</cp:revision>
  <dcterms:created xsi:type="dcterms:W3CDTF">2021-01-30T18:55:16Z</dcterms:created>
  <dcterms:modified xsi:type="dcterms:W3CDTF">2021-05-01T20:14:30Z</dcterms:modified>
</cp:coreProperties>
</file>